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0" r:id="rId4"/>
    <p:sldId id="259" r:id="rId5"/>
    <p:sldId id="268" r:id="rId6"/>
    <p:sldId id="267" r:id="rId7"/>
    <p:sldId id="276" r:id="rId8"/>
    <p:sldId id="277" r:id="rId9"/>
    <p:sldId id="278" r:id="rId10"/>
    <p:sldId id="279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72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0EABB-04E5-47CD-B9BA-4F0DD8F06289}" type="datetimeFigureOut">
              <a:rPr lang="ru-RU"/>
              <a:pPr>
                <a:defRPr/>
              </a:pPr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53D46-AED4-4681-B903-B509516C9A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565F1-F5F7-49F0-A769-2F2C8A1E31EF}" type="datetimeFigureOut">
              <a:rPr lang="ru-RU"/>
              <a:pPr>
                <a:defRPr/>
              </a:pPr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F4C14-20E5-437B-B77E-984C76AE07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F1CFF-69C2-4FAA-8114-E03CFC691045}" type="datetimeFigureOut">
              <a:rPr lang="ru-RU"/>
              <a:pPr>
                <a:defRPr/>
              </a:pPr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E4836-21F5-4F5C-9E2C-36A1A27DA9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C838B-B8D3-4001-B3B1-316B0D4F63C1}" type="datetimeFigureOut">
              <a:rPr lang="ru-RU"/>
              <a:pPr>
                <a:defRPr/>
              </a:pPr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ECD69-38F5-4658-B72B-AEF3DF8B6F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26DC2-2DED-4A41-8F1E-3FA21B8744F3}" type="datetimeFigureOut">
              <a:rPr lang="ru-RU"/>
              <a:pPr>
                <a:defRPr/>
              </a:pPr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17A3C-484B-4725-9C81-37D96A9AEB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1C0BD-DF78-4DFA-A13E-109EA403409C}" type="datetimeFigureOut">
              <a:rPr lang="ru-RU"/>
              <a:pPr>
                <a:defRPr/>
              </a:pPr>
              <a:t>24.01.2015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BD811-96FA-470E-AEC0-2975F8BE99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5BB11-AEA7-420E-87A8-42959899013B}" type="datetimeFigureOut">
              <a:rPr lang="ru-RU"/>
              <a:pPr>
                <a:defRPr/>
              </a:pPr>
              <a:t>24.01.2015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25AFD-5B71-470E-91A6-D977EC7246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C8E65-5AA5-484B-82DD-C10DDA9BC5A4}" type="datetimeFigureOut">
              <a:rPr lang="ru-RU"/>
              <a:pPr>
                <a:defRPr/>
              </a:pPr>
              <a:t>24.01.2015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0C252-3ABD-4448-9F02-B06DF4C31E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CB442-883C-4C9B-B0E1-6C18A4C60713}" type="datetimeFigureOut">
              <a:rPr lang="ru-RU"/>
              <a:pPr>
                <a:defRPr/>
              </a:pPr>
              <a:t>24.01.2015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86240-2F05-429A-8C20-1992A882FE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39D95-DA1B-4AEE-85DA-4A91AC5797FF}" type="datetimeFigureOut">
              <a:rPr lang="ru-RU"/>
              <a:pPr>
                <a:defRPr/>
              </a:pPr>
              <a:t>24.01.2015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D55-3979-4A3B-9C2E-0D740DCE42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7B306-D9F3-4F07-BC08-C08F0BBF2DFD}" type="datetimeFigureOut">
              <a:rPr lang="ru-RU"/>
              <a:pPr>
                <a:defRPr/>
              </a:pPr>
              <a:t>24.01.2015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53FA7-3D9A-4B47-B1B5-44974757F1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7A1C95-37B9-495E-9C57-90133EC79698}" type="datetimeFigureOut">
              <a:rPr lang="ru-RU"/>
              <a:pPr>
                <a:defRPr/>
              </a:pPr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13F275-436A-4941-B7DD-35FF99E870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5716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6700" b="1" dirty="0" smtClean="0"/>
              <a:t>Воинский учет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3314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57188" y="3000375"/>
            <a:ext cx="8358187" cy="2638425"/>
          </a:xfrm>
        </p:spPr>
        <p:txBody>
          <a:bodyPr/>
          <a:lstStyle/>
          <a:p>
            <a:pPr algn="l" eaLnBrk="1" hangingPunct="1"/>
            <a:r>
              <a:rPr lang="ru-RU" smtClean="0">
                <a:solidFill>
                  <a:srgbClr val="FFFFFF"/>
                </a:solidFill>
                <a:latin typeface="Arial" charset="0"/>
              </a:rPr>
              <a:t>1</a:t>
            </a:r>
            <a:r>
              <a:rPr lang="ru-RU" smtClean="0">
                <a:solidFill>
                  <a:srgbClr val="FFFFFF"/>
                </a:solidFill>
              </a:rPr>
              <a:t>. Организация воинского учета.</a:t>
            </a:r>
          </a:p>
          <a:p>
            <a:pPr algn="l" eaLnBrk="1" hangingPunct="1"/>
            <a:r>
              <a:rPr lang="ru-RU" smtClean="0">
                <a:solidFill>
                  <a:srgbClr val="FFFFFF"/>
                </a:solidFill>
                <a:latin typeface="Arial" charset="0"/>
              </a:rPr>
              <a:t>2</a:t>
            </a:r>
            <a:r>
              <a:rPr lang="ru-RU" smtClean="0">
                <a:solidFill>
                  <a:srgbClr val="FFFFFF"/>
                </a:solidFill>
              </a:rPr>
              <a:t>. Первоначальная постановка граждан на воинский учет. </a:t>
            </a:r>
            <a:endParaRPr lang="ru-RU" smtClean="0">
              <a:solidFill>
                <a:srgbClr val="FFFFFF"/>
              </a:solidFill>
              <a:latin typeface="Arial" charset="0"/>
            </a:endParaRPr>
          </a:p>
          <a:p>
            <a:pPr algn="l" eaLnBrk="1" hangingPunct="1"/>
            <a:r>
              <a:rPr lang="ru-RU" smtClean="0">
                <a:solidFill>
                  <a:srgbClr val="FFFFFF"/>
                </a:solidFill>
              </a:rPr>
              <a:t>3. Обязанности по воинскому учёту.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0425"/>
          </a:xfrm>
        </p:spPr>
        <p:txBody>
          <a:bodyPr/>
          <a:lstStyle/>
          <a:p>
            <a:pPr eaLnBrk="1" hangingPunct="1"/>
            <a:r>
              <a:rPr lang="ru-RU" sz="3200" smtClean="0"/>
              <a:t/>
            </a:r>
            <a:br>
              <a:rPr lang="ru-RU" sz="3200" smtClean="0"/>
            </a:br>
            <a:r>
              <a:rPr lang="ru-RU" sz="3200" b="1" i="1" smtClean="0"/>
              <a:t>Воинскому учету подлежат все граждане мужского пола, достигшие призывного возраста, а также военнообязанные по месту жительства.</a:t>
            </a:r>
            <a:br>
              <a:rPr lang="ru-RU" sz="3200" b="1" i="1" smtClean="0"/>
            </a:br>
            <a:r>
              <a:rPr lang="ru-RU" sz="2400" smtClean="0"/>
              <a:t/>
            </a:r>
            <a:br>
              <a:rPr lang="ru-RU" sz="2400" smtClean="0"/>
            </a:br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539750" y="1125538"/>
            <a:ext cx="8229600" cy="5530850"/>
          </a:xfrm>
        </p:spPr>
        <p:txBody>
          <a:bodyPr/>
          <a:lstStyle/>
          <a:p>
            <a:pPr algn="l" eaLnBrk="1" hangingPunct="1"/>
            <a:r>
              <a:rPr lang="ru-RU" sz="2800" smtClean="0"/>
              <a:t>Исключение составляют граждане:</a:t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>- освобожденные от исполнения воинской обязанности в соответствии с  ФЗ «О воинской обязанности и военной службе»;</a:t>
            </a:r>
            <a:br>
              <a:rPr lang="ru-RU" sz="2800" smtClean="0"/>
            </a:br>
            <a:r>
              <a:rPr lang="ru-RU" sz="2800" smtClean="0"/>
              <a:t>- проходящие  военную службу или альтернативную гражданскую службу;</a:t>
            </a:r>
            <a:br>
              <a:rPr lang="ru-RU" sz="2800" smtClean="0"/>
            </a:br>
            <a:r>
              <a:rPr lang="ru-RU" sz="2800" smtClean="0"/>
              <a:t>- отбывающие наказание в виде лишения свободы;</a:t>
            </a:r>
            <a:br>
              <a:rPr lang="ru-RU" sz="2800" smtClean="0"/>
            </a:br>
            <a:r>
              <a:rPr lang="ru-RU" sz="2800" smtClean="0"/>
              <a:t>- женского пола, не имеющие военно-учетной специальности;</a:t>
            </a:r>
            <a:br>
              <a:rPr lang="ru-RU" sz="2800" smtClean="0"/>
            </a:br>
            <a:r>
              <a:rPr lang="ru-RU" sz="2800" smtClean="0"/>
              <a:t>- постоянно проживающие за пределами РФ.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79388" y="311150"/>
            <a:ext cx="87407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/>
              <a:t>Все граждане РФ обязаны состоять на воинском учете. </a:t>
            </a:r>
            <a:br>
              <a:rPr lang="ru-RU" sz="2400" b="1"/>
            </a:br>
            <a:endParaRPr lang="ru-RU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100" b="1" u="sng" dirty="0" smtClean="0"/>
              <a:t/>
            </a:r>
            <a:br>
              <a:rPr lang="ru-RU" sz="3100" b="1" u="sng" dirty="0" smtClean="0"/>
            </a:br>
            <a:r>
              <a:rPr lang="ru-RU" sz="3100" b="1" u="sng" dirty="0" smtClean="0"/>
              <a:t/>
            </a:r>
            <a:br>
              <a:rPr lang="ru-RU" sz="3100" b="1" u="sng" dirty="0" smtClean="0"/>
            </a:br>
            <a:r>
              <a:rPr lang="ru-RU" sz="4000" b="1" u="sng" dirty="0" smtClean="0"/>
              <a:t>Постановка на воинский учет</a:t>
            </a:r>
            <a:br>
              <a:rPr lang="ru-RU" sz="4000" b="1" u="sng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i="1" dirty="0" smtClean="0"/>
              <a:t>Первоначальная постановка на воинский учет граждан мужского пола осуществляется </a:t>
            </a:r>
            <a:br>
              <a:rPr lang="ru-RU" sz="4000" i="1" dirty="0" smtClean="0"/>
            </a:br>
            <a:r>
              <a:rPr lang="ru-RU" sz="4000" i="1" dirty="0" smtClean="0"/>
              <a:t>с 1 января по 31 марта.</a:t>
            </a: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F:\Shool\Uroki\Картинки\Картинки по ОВС\получили приписно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7675" y="4005263"/>
            <a:ext cx="3524250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37"/>
          </a:xfrm>
        </p:spPr>
        <p:txBody>
          <a:bodyPr/>
          <a:lstStyle/>
          <a:p>
            <a:pPr eaLnBrk="1" hangingPunct="1"/>
            <a:r>
              <a:rPr lang="ru-RU" i="1" smtClean="0"/>
              <a:t>Женщины ставятся на учет после получения ими военно-учетной специальности.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00"/>
          </a:xfrm>
        </p:spPr>
        <p:txBody>
          <a:bodyPr/>
          <a:lstStyle/>
          <a:p>
            <a:pPr algn="l" eaLnBrk="1" hangingPunct="1"/>
            <a:r>
              <a:rPr lang="ru-RU" sz="3600" b="1" smtClean="0"/>
              <a:t>Состав комиссии:</a:t>
            </a:r>
            <a:r>
              <a:rPr lang="ru-RU" sz="3600" smtClean="0"/>
              <a:t/>
            </a:r>
            <a:br>
              <a:rPr lang="ru-RU" sz="3600" smtClean="0"/>
            </a:br>
            <a:r>
              <a:rPr lang="ru-RU" sz="3600" smtClean="0"/>
              <a:t>- председатель (военный комиссар или его заместитель);</a:t>
            </a:r>
            <a:br>
              <a:rPr lang="ru-RU" sz="3600" smtClean="0"/>
            </a:br>
            <a:r>
              <a:rPr lang="ru-RU" sz="3600" smtClean="0"/>
              <a:t>- специалист по профессионально-психологическому отбору;</a:t>
            </a:r>
            <a:br>
              <a:rPr lang="ru-RU" sz="3600" smtClean="0"/>
            </a:br>
            <a:r>
              <a:rPr lang="ru-RU" sz="3600" smtClean="0"/>
              <a:t>- секретарь;</a:t>
            </a:r>
            <a:br>
              <a:rPr lang="ru-RU" sz="3600" smtClean="0"/>
            </a:br>
            <a:r>
              <a:rPr lang="ru-RU" sz="3600" smtClean="0"/>
              <a:t>- врачи-специалисты: хирург, терапевт, невропатолог, психиатр, окулист, оториноларинголог, стоматолог, в случае необходимости врачи других специальностей.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4"/>
          <p:cNvSpPr>
            <a:spLocks noGrp="1"/>
          </p:cNvSpPr>
          <p:nvPr>
            <p:ph type="title"/>
          </p:nvPr>
        </p:nvSpPr>
        <p:spPr>
          <a:xfrm>
            <a:off x="179388" y="188913"/>
            <a:ext cx="8964612" cy="719137"/>
          </a:xfrm>
        </p:spPr>
        <p:txBody>
          <a:bodyPr/>
          <a:lstStyle/>
          <a:p>
            <a:pPr eaLnBrk="1" hangingPunct="1"/>
            <a:r>
              <a:rPr lang="ru-RU" sz="3200" b="1" smtClean="0">
                <a:latin typeface="Arial" charset="0"/>
              </a:rPr>
              <a:t>Обязанности граждан по воинскому учету:</a:t>
            </a:r>
          </a:p>
        </p:txBody>
      </p:sp>
      <p:sp>
        <p:nvSpPr>
          <p:cNvPr id="19458" name="Text Box 5"/>
          <p:cNvSpPr txBox="1">
            <a:spLocks noChangeArrowheads="1"/>
          </p:cNvSpPr>
          <p:nvPr/>
        </p:nvSpPr>
        <p:spPr bwMode="auto">
          <a:xfrm>
            <a:off x="323850" y="1125538"/>
            <a:ext cx="45767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 Состоять на учёте по месту жительства</a:t>
            </a:r>
          </a:p>
        </p:txBody>
      </p:sp>
      <p:sp>
        <p:nvSpPr>
          <p:cNvPr id="19459" name="Text Box 6"/>
          <p:cNvSpPr txBox="1">
            <a:spLocks noChangeArrowheads="1"/>
          </p:cNvSpPr>
          <p:nvPr/>
        </p:nvSpPr>
        <p:spPr bwMode="auto">
          <a:xfrm>
            <a:off x="323850" y="1628775"/>
            <a:ext cx="5988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 Являться в установленное время и место во вызову </a:t>
            </a:r>
          </a:p>
          <a:p>
            <a:r>
              <a:rPr lang="ru-RU"/>
              <a:t>в орган воинского учёта</a:t>
            </a:r>
          </a:p>
        </p:txBody>
      </p:sp>
      <p:sp>
        <p:nvSpPr>
          <p:cNvPr id="19460" name="Text Box 7"/>
          <p:cNvSpPr txBox="1">
            <a:spLocks noChangeArrowheads="1"/>
          </p:cNvSpPr>
          <p:nvPr/>
        </p:nvSpPr>
        <p:spPr bwMode="auto">
          <a:xfrm>
            <a:off x="395288" y="2349500"/>
            <a:ext cx="6759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 При увольнении с военной службы встать на воинский учёт </a:t>
            </a:r>
          </a:p>
          <a:p>
            <a:r>
              <a:rPr lang="ru-RU"/>
              <a:t>по месту жительства</a:t>
            </a:r>
          </a:p>
        </p:txBody>
      </p:sp>
      <p:sp>
        <p:nvSpPr>
          <p:cNvPr id="19461" name="Text Box 8"/>
          <p:cNvSpPr txBox="1">
            <a:spLocks noChangeArrowheads="1"/>
          </p:cNvSpPr>
          <p:nvPr/>
        </p:nvSpPr>
        <p:spPr bwMode="auto">
          <a:xfrm>
            <a:off x="395288" y="3141663"/>
            <a:ext cx="72564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 Сообщать в органы воинского учёта об изменениях </a:t>
            </a:r>
          </a:p>
          <a:p>
            <a:r>
              <a:rPr lang="ru-RU"/>
              <a:t>в семейном положении, образовании, месте работы и жительства</a:t>
            </a:r>
          </a:p>
        </p:txBody>
      </p:sp>
      <p:sp>
        <p:nvSpPr>
          <p:cNvPr id="19462" name="Text Box 9"/>
          <p:cNvSpPr txBox="1">
            <a:spLocks noChangeArrowheads="1"/>
          </p:cNvSpPr>
          <p:nvPr/>
        </p:nvSpPr>
        <p:spPr bwMode="auto">
          <a:xfrm>
            <a:off x="395288" y="3860800"/>
            <a:ext cx="73469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 Сняться с учёта при переезде на новое место жительства</a:t>
            </a:r>
          </a:p>
          <a:p>
            <a:r>
              <a:rPr lang="ru-RU"/>
              <a:t> или место временного пребывания (на срок более трёх месяцев), </a:t>
            </a:r>
          </a:p>
          <a:p>
            <a:r>
              <a:rPr lang="ru-RU"/>
              <a:t>а также при выезде из РФ (на срок более шести месяцев)</a:t>
            </a:r>
          </a:p>
        </p:txBody>
      </p:sp>
      <p:sp>
        <p:nvSpPr>
          <p:cNvPr id="19463" name="Text Box 10"/>
          <p:cNvSpPr txBox="1">
            <a:spLocks noChangeArrowheads="1"/>
          </p:cNvSpPr>
          <p:nvPr/>
        </p:nvSpPr>
        <p:spPr bwMode="auto">
          <a:xfrm>
            <a:off x="323850" y="4797425"/>
            <a:ext cx="738822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 Встать на воинский учёт в двухнедельный срок по новому </a:t>
            </a:r>
          </a:p>
          <a:p>
            <a:r>
              <a:rPr lang="ru-RU"/>
              <a:t>месту жительства, по прибытии  на место временного пребывания </a:t>
            </a:r>
          </a:p>
          <a:p>
            <a:r>
              <a:rPr lang="ru-RU"/>
              <a:t>или по возвращении в РФ</a:t>
            </a:r>
          </a:p>
        </p:txBody>
      </p:sp>
      <p:sp>
        <p:nvSpPr>
          <p:cNvPr id="19464" name="Text Box 11"/>
          <p:cNvSpPr txBox="1">
            <a:spLocks noChangeArrowheads="1"/>
          </p:cNvSpPr>
          <p:nvPr/>
        </p:nvSpPr>
        <p:spPr bwMode="auto">
          <a:xfrm>
            <a:off x="395288" y="5734050"/>
            <a:ext cx="66722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 Бережно хранить военный билет, при его утрате доложить </a:t>
            </a:r>
          </a:p>
          <a:p>
            <a:r>
              <a:rPr lang="ru-RU"/>
              <a:t>в орган воинского учёта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6"/>
          <p:cNvSpPr txBox="1">
            <a:spLocks noChangeArrowheads="1"/>
          </p:cNvSpPr>
          <p:nvPr/>
        </p:nvSpPr>
        <p:spPr bwMode="auto">
          <a:xfrm>
            <a:off x="250825" y="927100"/>
            <a:ext cx="8539163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/>
              <a:t>Гражданин, не явившийся по вызову</a:t>
            </a:r>
          </a:p>
          <a:p>
            <a:pPr algn="ctr"/>
            <a:r>
              <a:rPr lang="ru-RU" sz="2800" b="1"/>
              <a:t>военного комиссариата в указанный срок</a:t>
            </a:r>
          </a:p>
          <a:p>
            <a:pPr algn="ctr"/>
            <a:r>
              <a:rPr lang="ru-RU" sz="2800" b="1"/>
              <a:t> без уважительной причины, считается уклонившимся </a:t>
            </a:r>
          </a:p>
          <a:p>
            <a:pPr algn="ctr"/>
            <a:r>
              <a:rPr lang="ru-RU" sz="2800" b="1"/>
              <a:t>от исполнения воинской обязанности и подлежит </a:t>
            </a:r>
          </a:p>
          <a:p>
            <a:pPr algn="ctr"/>
            <a:r>
              <a:rPr lang="ru-RU" sz="2800" b="1"/>
              <a:t>административной ответственности в соответствии </a:t>
            </a:r>
          </a:p>
          <a:p>
            <a:pPr algn="ctr"/>
            <a:r>
              <a:rPr lang="ru-RU" sz="2800" b="1"/>
              <a:t>с законодательством РФ.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4"/>
          <p:cNvSpPr>
            <a:spLocks noChangeArrowheads="1"/>
          </p:cNvSpPr>
          <p:nvPr/>
        </p:nvSpPr>
        <p:spPr bwMode="auto">
          <a:xfrm>
            <a:off x="250825" y="260350"/>
            <a:ext cx="3960813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/>
              <a:t>Заболевание или увечье </a:t>
            </a:r>
          </a:p>
          <a:p>
            <a:r>
              <a:rPr lang="ru-RU"/>
              <a:t>гражданина, связанное с утратой</a:t>
            </a:r>
          </a:p>
          <a:p>
            <a:r>
              <a:rPr lang="ru-RU"/>
              <a:t>трудоспособности</a:t>
            </a:r>
          </a:p>
        </p:txBody>
      </p:sp>
      <p:sp>
        <p:nvSpPr>
          <p:cNvPr id="21506" name="Rectangle 6"/>
          <p:cNvSpPr>
            <a:spLocks noChangeArrowheads="1"/>
          </p:cNvSpPr>
          <p:nvPr/>
        </p:nvSpPr>
        <p:spPr bwMode="auto">
          <a:xfrm>
            <a:off x="1908175" y="2708275"/>
            <a:ext cx="4105275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i="1"/>
              <a:t>Уважительные причины неявки </a:t>
            </a:r>
          </a:p>
          <a:p>
            <a:pPr algn="ctr"/>
            <a:r>
              <a:rPr lang="ru-RU" b="1" i="1"/>
              <a:t>по вызову военкомата</a:t>
            </a:r>
          </a:p>
        </p:txBody>
      </p:sp>
      <p:sp>
        <p:nvSpPr>
          <p:cNvPr id="21507" name="Rectangle 7"/>
          <p:cNvSpPr>
            <a:spLocks noChangeArrowheads="1"/>
          </p:cNvSpPr>
          <p:nvPr/>
        </p:nvSpPr>
        <p:spPr bwMode="auto">
          <a:xfrm>
            <a:off x="179388" y="4149725"/>
            <a:ext cx="4176712" cy="2159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Препятствие, возникшее в результате</a:t>
            </a:r>
          </a:p>
          <a:p>
            <a:pPr algn="ctr"/>
            <a:r>
              <a:rPr lang="ru-RU"/>
              <a:t>действия непреодолимой силы, </a:t>
            </a:r>
          </a:p>
          <a:p>
            <a:pPr algn="ctr"/>
            <a:r>
              <a:rPr lang="ru-RU"/>
              <a:t>или иное обстоятельство, </a:t>
            </a:r>
          </a:p>
          <a:p>
            <a:pPr algn="ctr"/>
            <a:r>
              <a:rPr lang="ru-RU"/>
              <a:t>не зависящее</a:t>
            </a:r>
          </a:p>
          <a:p>
            <a:pPr algn="ctr"/>
            <a:r>
              <a:rPr lang="ru-RU"/>
              <a:t>от воли гражданина</a:t>
            </a:r>
          </a:p>
        </p:txBody>
      </p:sp>
      <p:sp>
        <p:nvSpPr>
          <p:cNvPr id="21508" name="Rectangle 8"/>
          <p:cNvSpPr>
            <a:spLocks noChangeArrowheads="1"/>
          </p:cNvSpPr>
          <p:nvPr/>
        </p:nvSpPr>
        <p:spPr bwMode="auto">
          <a:xfrm>
            <a:off x="4572000" y="4149725"/>
            <a:ext cx="4429125" cy="2159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/>
              <a:t>Иные причины, признанные </a:t>
            </a:r>
          </a:p>
          <a:p>
            <a:r>
              <a:rPr lang="ru-RU"/>
              <a:t>уважительными призывной комиссией,</a:t>
            </a:r>
          </a:p>
          <a:p>
            <a:r>
              <a:rPr lang="ru-RU"/>
              <a:t>комиссией по первоначальной </a:t>
            </a:r>
          </a:p>
          <a:p>
            <a:r>
              <a:rPr lang="ru-RU"/>
              <a:t>постановке на воинский учет </a:t>
            </a:r>
          </a:p>
          <a:p>
            <a:r>
              <a:rPr lang="ru-RU"/>
              <a:t>(военным комиссаром –для граждан,</a:t>
            </a:r>
          </a:p>
          <a:p>
            <a:r>
              <a:rPr lang="ru-RU"/>
              <a:t>призываемых на военную службу </a:t>
            </a:r>
          </a:p>
          <a:p>
            <a:r>
              <a:rPr lang="ru-RU"/>
              <a:t>из запаса) или судом</a:t>
            </a:r>
          </a:p>
          <a:p>
            <a:endParaRPr lang="ru-RU"/>
          </a:p>
        </p:txBody>
      </p:sp>
      <p:sp>
        <p:nvSpPr>
          <p:cNvPr id="21509" name="Rectangle 9"/>
          <p:cNvSpPr>
            <a:spLocks noChangeArrowheads="1"/>
          </p:cNvSpPr>
          <p:nvPr/>
        </p:nvSpPr>
        <p:spPr bwMode="auto">
          <a:xfrm>
            <a:off x="4643438" y="260350"/>
            <a:ext cx="4176712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/>
              <a:t>Тяжёлое состояние здоровья отца,</a:t>
            </a:r>
          </a:p>
          <a:p>
            <a:r>
              <a:rPr lang="ru-RU"/>
              <a:t> матери, жены, мужа, сына, дочери,</a:t>
            </a:r>
          </a:p>
          <a:p>
            <a:r>
              <a:rPr lang="ru-RU"/>
              <a:t>родного брата, родной сестры,</a:t>
            </a:r>
          </a:p>
          <a:p>
            <a:r>
              <a:rPr lang="ru-RU"/>
              <a:t>дедушки, бабушки или усыновителя</a:t>
            </a:r>
          </a:p>
          <a:p>
            <a:r>
              <a:rPr lang="ru-RU"/>
              <a:t>гражданина либо участие </a:t>
            </a:r>
          </a:p>
          <a:p>
            <a:r>
              <a:rPr lang="ru-RU"/>
              <a:t>в похоронах указанных лиц</a:t>
            </a:r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 flipV="1">
            <a:off x="2771775" y="2133600"/>
            <a:ext cx="0" cy="5746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 flipV="1">
            <a:off x="5292725" y="2133600"/>
            <a:ext cx="0" cy="5746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2771775" y="3498850"/>
            <a:ext cx="0" cy="6508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>
            <a:off x="5292725" y="3498850"/>
            <a:ext cx="0" cy="6508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" grpId="0" animBg="1"/>
      <p:bldP spid="21506" grpId="0" animBg="1"/>
      <p:bldP spid="21507" grpId="0" animBg="1"/>
      <p:bldP spid="21508" grpId="0" animBg="1"/>
      <p:bldP spid="21509" grpId="0" animBg="1"/>
      <p:bldP spid="21511" grpId="0" animBg="1"/>
      <p:bldP spid="21512" grpId="0" animBg="1"/>
      <p:bldP spid="21513" grpId="0" animBg="1"/>
      <p:bldP spid="2151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358</Words>
  <Application>Microsoft Office PowerPoint</Application>
  <PresentationFormat>Экран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 Воинский учет  </vt:lpstr>
      <vt:lpstr> Воинскому учету подлежат все граждане мужского пола, достигшие призывного возраста, а также военнообязанные по месту жительства.  </vt:lpstr>
      <vt:lpstr>Исключение составляют граждане:  - освобожденные от исполнения воинской обязанности в соответствии с  ФЗ «О воинской обязанности и военной службе»; - проходящие  военную службу или альтернативную гражданскую службу; - отбывающие наказание в виде лишения свободы; - женского пола, не имеющие военно-учетной специальности; - постоянно проживающие за пределами РФ.</vt:lpstr>
      <vt:lpstr>  Постановка на воинский учет  Первоначальная постановка на воинский учет граждан мужского пола осуществляется  с 1 января по 31 марта.      </vt:lpstr>
      <vt:lpstr>Женщины ставятся на учет после получения ими военно-учетной специальности.</vt:lpstr>
      <vt:lpstr>Состав комиссии: - председатель (военный комиссар или его заместитель); - специалист по профессионально-психологическому отбору; - секретарь; - врачи-специалисты: хирург, терапевт, невропатолог, психиатр, окулист, оториноларинголог, стоматолог, в случае необходимости врачи других специальностей.</vt:lpstr>
      <vt:lpstr>Обязанности граждан по воинскому учету: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Воинский учет</dc:title>
  <cp:lastModifiedBy>лосев</cp:lastModifiedBy>
  <cp:revision>19</cp:revision>
  <dcterms:modified xsi:type="dcterms:W3CDTF">2015-01-24T04:33:28Z</dcterms:modified>
</cp:coreProperties>
</file>