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9" r:id="rId4"/>
    <p:sldId id="268" r:id="rId5"/>
    <p:sldId id="267" r:id="rId6"/>
    <p:sldId id="270" r:id="rId7"/>
    <p:sldId id="271" r:id="rId8"/>
    <p:sldId id="273" r:id="rId9"/>
    <p:sldId id="261" r:id="rId10"/>
    <p:sldId id="257" r:id="rId11"/>
    <p:sldId id="258" r:id="rId12"/>
    <p:sldId id="259" r:id="rId13"/>
    <p:sldId id="263" r:id="rId14"/>
    <p:sldId id="264" r:id="rId15"/>
    <p:sldId id="265" r:id="rId16"/>
    <p:sldId id="260" r:id="rId17"/>
    <p:sldId id="26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DBAB-838E-447C-A71A-0CAC7823117B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52EA-0380-4403-9DCF-9CACEB6C3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2C823-8467-46BC-84A2-1BB8CCD460FB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60953-DFDD-448D-935F-720228158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C06C-F602-4306-8E62-9381D0988422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5D05-BB61-48EE-A98A-D313CC578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944C-AECE-4CC0-B489-C0FBE2698B74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459D-C0B5-437E-ACDC-C504ADE99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8343-A3D9-4822-85A5-1698DC84B7E3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6A38-B273-46B1-B54E-0D224BF16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985B-15DC-4972-9E9B-305E9DE35D02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258D-67D2-4666-A7DD-D91A37E5C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CCCB-BCE1-4A9F-8CF9-DBDD69B7FDF3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5ED4-81C5-4D5D-8114-C8473F786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7060-C560-495C-9373-6EB8830BAFE9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5F4E5-0EDD-4210-8F49-693FC1A90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A1F6-2737-4656-A5C8-BC9735390A3D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F04B-6F1E-472C-928C-CD080185F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7BB9-EEF7-4A33-95B6-300E0A0087B1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6399-F63D-4ACB-B218-EA0A9F66C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A7C6-4FB8-4587-8EB3-60556278041A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6BA6-2691-45BA-A847-0FDA778CC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24F6CD-916E-42CD-9D22-2EEFBACEDA08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70CEB7-4AB1-48FC-934E-A61F45B70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2781300"/>
            <a:ext cx="8353425" cy="107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Единая государственная система предупреждения и ликвидации ЧС (РСЧС)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6413" y="4033838"/>
            <a:ext cx="8135937" cy="2563812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/>
              <a:t>История создания РСЧС.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/>
              <a:t>Правовая база, цель создания  РСЧС.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/>
              <a:t>Структура РСЧС.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/>
              <a:t>Основные задачи РСЧС.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dirty="0" smtClean="0"/>
              <a:t> Режимы функционирования РСЧС.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/>
          </a:p>
        </p:txBody>
      </p:sp>
      <p:pic>
        <p:nvPicPr>
          <p:cNvPr id="13315" name="Picture 2" descr="G:\Shool\Uroki\Картинки\ГО\МЧ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2863" y="115888"/>
            <a:ext cx="17272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5274" y="836613"/>
            <a:ext cx="86741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В 1992г. Принято постановление №261 «О создании РСЧС»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792" y="2199729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В 1994г. Принят ФЗ «О защите населения и территорий от ЧС </a:t>
            </a:r>
            <a:r>
              <a:rPr lang="ru-RU" sz="2400" b="1" dirty="0"/>
              <a:t>п</a:t>
            </a:r>
            <a:r>
              <a:rPr lang="ru-RU" sz="2400" b="1" dirty="0">
                <a:latin typeface="Calibri" pitchFamily="34" charset="0"/>
              </a:rPr>
              <a:t>риродного и техногенного характера»  который стал законодательной основой РСЧС.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5274" y="4293096"/>
            <a:ext cx="83788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В 2003 г. Утверждено новое Положение  №794  </a:t>
            </a:r>
            <a:r>
              <a:rPr lang="ru-RU" sz="2400" b="1" dirty="0" smtClean="0">
                <a:latin typeface="Calibri" pitchFamily="34" charset="0"/>
              </a:rPr>
              <a:t>«О </a:t>
            </a:r>
            <a:r>
              <a:rPr lang="ru-RU" sz="2400" b="1" dirty="0">
                <a:latin typeface="Calibri" pitchFamily="34" charset="0"/>
              </a:rPr>
              <a:t>Единой государственной системе предупреждения и ликвидации ЧС</a:t>
            </a:r>
            <a:r>
              <a:rPr lang="ru-RU" sz="2400" b="1" dirty="0"/>
              <a:t> </a:t>
            </a:r>
            <a:r>
              <a:rPr lang="ru-RU" sz="2400" b="1" dirty="0">
                <a:latin typeface="Calibri" pitchFamily="34" charset="0"/>
              </a:rPr>
              <a:t>(РСЧС</a:t>
            </a:r>
            <a:r>
              <a:rPr lang="ru-RU" sz="2400" b="1" dirty="0" smtClean="0">
                <a:latin typeface="Calibri" pitchFamily="34" charset="0"/>
              </a:rPr>
              <a:t>)»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987"/>
          </a:xfrm>
        </p:spPr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FF0000"/>
                </a:solidFill>
              </a:rPr>
              <a:t>Цель создания РСЧС: </a:t>
            </a:r>
            <a:r>
              <a:rPr lang="ru-RU" sz="4000" b="1" dirty="0" smtClean="0">
                <a:solidFill>
                  <a:srgbClr val="FF0000"/>
                </a:solidFill>
              </a:rPr>
              <a:t>объединить усилия органов государственного управления всех уровней, подчиненных им сил и средств для предупреждения и ликвидации ЧС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697163" y="404813"/>
            <a:ext cx="3819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Структура РСЧС</a:t>
            </a:r>
            <a:endParaRPr lang="ru-RU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" y="1071563"/>
            <a:ext cx="86788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РСЧС состоит из территориальных и функциональных подсистем и имеет 5 уровней: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2492375"/>
            <a:ext cx="1727200" cy="273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/>
              <a:t>Федеральный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МЧС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Центр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в кризисных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ситуациях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613" y="2492375"/>
            <a:ext cx="1584325" cy="266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/>
              <a:t>Межрегиональный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Региональные центры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8400" y="2492375"/>
            <a:ext cx="1511300" cy="266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/>
              <a:t>Региональный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ГУМЧС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 </a:t>
            </a:r>
            <a:r>
              <a:rPr lang="ru-RU" dirty="0" err="1"/>
              <a:t>ХМАО-Югре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2492375"/>
            <a:ext cx="1944688" cy="266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/>
              <a:t>Муниципальный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УГОЧС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 г.Сургуту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ЕДДС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24750" y="2565400"/>
            <a:ext cx="1512888" cy="266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/>
              <a:t>Объектовый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КЧС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Вахта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827882" y="3428206"/>
            <a:ext cx="431800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900113" y="4005263"/>
            <a:ext cx="287337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269332" y="3860006"/>
            <a:ext cx="863600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032250" y="3465513"/>
            <a:ext cx="792163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976938" y="3248025"/>
            <a:ext cx="503238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976938" y="4400550"/>
            <a:ext cx="503238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8014381" y="3489550"/>
            <a:ext cx="504825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963919" y="4293394"/>
            <a:ext cx="576263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323850" y="404813"/>
            <a:ext cx="856932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Основными задачами РСЧС являются:</a:t>
            </a:r>
          </a:p>
          <a:p>
            <a:endParaRPr lang="ru-RU" sz="2400"/>
          </a:p>
          <a:p>
            <a:r>
              <a:rPr lang="ru-RU" sz="2400"/>
              <a:t>1 ) разработка и реализация правовых и экономических норм, связанных с обеспечением защиты населения и территорий от ЧС;</a:t>
            </a:r>
          </a:p>
          <a:p>
            <a:r>
              <a:rPr lang="ru-RU"/>
              <a:t>      </a:t>
            </a: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323850" y="2781300"/>
            <a:ext cx="8569325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2) осуществление целевых и научно-технических программ, направленных на предупреждение ЧС и повышение устойчивости функционирования предприятий, учреждений и организаций независимо от их организационно-правовых форм, а также подведомственных им объектов производственного и социального назначения в ЧС;</a:t>
            </a:r>
          </a:p>
          <a:p>
            <a:r>
              <a:rPr lang="ru-RU"/>
              <a:t>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50825" y="620713"/>
            <a:ext cx="85693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 3) обеспечение готовности к действиям органов управления, сил и средств, предназначенных для предупреждения и ликвидации ЧС;</a:t>
            </a:r>
          </a:p>
          <a:p>
            <a:endParaRPr lang="ru-RU" sz="2400"/>
          </a:p>
          <a:p>
            <a:r>
              <a:rPr lang="ru-RU" sz="2400"/>
              <a:t> 4) сбор, обработка, обмен и выдача информации в области защиты населения и территорий от ЧС;</a:t>
            </a:r>
          </a:p>
          <a:p>
            <a:endParaRPr lang="ru-RU" sz="2400"/>
          </a:p>
          <a:p>
            <a:r>
              <a:rPr lang="ru-RU" sz="2400"/>
              <a:t>5) подготовка населения к действиям при ЧС;</a:t>
            </a:r>
          </a:p>
          <a:p>
            <a:endParaRPr lang="ru-RU" sz="2400"/>
          </a:p>
          <a:p>
            <a:r>
              <a:rPr lang="ru-RU" sz="2400"/>
              <a:t>6) прогнозирование и оценка социально-экономических последствий ЧС;</a:t>
            </a:r>
          </a:p>
          <a:p>
            <a:endParaRPr lang="ru-RU" sz="2400"/>
          </a:p>
          <a:p>
            <a:r>
              <a:rPr lang="ru-RU" sz="2400"/>
              <a:t> 7) создание резервов финансовых и материальных ресурсов для ликвидации ЧС;</a:t>
            </a:r>
          </a:p>
          <a:p>
            <a:r>
              <a:rPr lang="ru-RU" sz="2400"/>
              <a:t>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84963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</a:t>
            </a:r>
            <a:r>
              <a:rPr lang="ru-RU" sz="2400"/>
              <a:t>8) осуществление государственной экспертизы, надзора и контроля в области защиты населения и территорий от ЧС;</a:t>
            </a:r>
          </a:p>
          <a:p>
            <a:endParaRPr lang="ru-RU" sz="2400"/>
          </a:p>
          <a:p>
            <a:r>
              <a:rPr lang="ru-RU" sz="2400"/>
              <a:t>9) ликвидация ЧС;</a:t>
            </a:r>
          </a:p>
          <a:p>
            <a:endParaRPr lang="ru-RU" sz="2400"/>
          </a:p>
          <a:p>
            <a:r>
              <a:rPr lang="ru-RU" sz="2400"/>
              <a:t>10) осуществление мероприятий по социальной защите населения, пострадавшего от ЧС, проведение гуманитарных акций;</a:t>
            </a:r>
          </a:p>
          <a:p>
            <a:endParaRPr lang="ru-RU" sz="2400"/>
          </a:p>
          <a:p>
            <a:r>
              <a:rPr lang="ru-RU" sz="2400"/>
              <a:t> 11) реализация прав и обязанностей населения в области защиты от ЧС, в том числе лиц, непосредственно участвующих в их ликвидации;</a:t>
            </a:r>
          </a:p>
          <a:p>
            <a:endParaRPr lang="ru-RU" sz="2400"/>
          </a:p>
          <a:p>
            <a:r>
              <a:rPr lang="ru-RU" sz="2400"/>
              <a:t>12) международное сотрудничество в области защиты населения и территорий от ЧС.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323850" y="549275"/>
            <a:ext cx="842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Calibri" pitchFamily="34" charset="0"/>
              </a:rPr>
              <a:t>Режимы функционирования РСЧС: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09575" y="2133600"/>
            <a:ext cx="75469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buFont typeface="Arial" charset="0"/>
              <a:buChar char="•"/>
            </a:pPr>
            <a:r>
              <a:rPr lang="ru-RU" sz="4000">
                <a:latin typeface="Calibri" pitchFamily="34" charset="0"/>
              </a:rPr>
              <a:t>Повседневной деятельности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300163" y="3208338"/>
            <a:ext cx="5767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>
                <a:latin typeface="Calibri" pitchFamily="34" charset="0"/>
              </a:rPr>
              <a:t>Повышенной готовности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30325" y="4437063"/>
            <a:ext cx="2519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000">
                <a:latin typeface="Calibri" pitchFamily="34" charset="0"/>
              </a:rPr>
              <a:t>Режим ЧС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1520" y="4653136"/>
            <a:ext cx="8642350" cy="2014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/>
              <a:t>8 декабря 1987 года в Вашингтоне состоялась советско-американская встреча на высшем уровне, в ходе которой Михаил Горбачёв и Рональд Рейган подписали бессрочный </a:t>
            </a:r>
            <a:r>
              <a:rPr lang="ru-RU" b="1" dirty="0"/>
              <a:t>Договор о ликвидации ракет средней и малой дальности</a:t>
            </a:r>
            <a:r>
              <a:rPr lang="ru-RU" dirty="0"/>
              <a:t> (РСМД), вступивший в силу 1 июня 1988 года. Участники договора обязались не производить, не испытывать и не развёртывать баллистические и крылатые ракеты наземного базирования средней и малой дальности.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75" y="188640"/>
            <a:ext cx="606624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vyhod-iz-dogovora-raket-sredney-dalnosti-17975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8856663" cy="616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f563c12s-9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37063"/>
            <a:ext cx="4679950" cy="2189162"/>
          </a:xfrm>
          <a:prstGeom prst="rect">
            <a:avLst/>
          </a:prstGeom>
          <a:noFill/>
        </p:spPr>
      </p:pic>
      <p:pic>
        <p:nvPicPr>
          <p:cNvPr id="25606" name="Picture 6" descr="0_118a38_b347e7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6769100" cy="3859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63049" y="277462"/>
            <a:ext cx="871378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ru-RU" sz="2000" dirty="0"/>
              <a:t>Договор о сокращении и ограничении стратегических наступательных вооружений СССР-США (Договор СНВ-1) был подписан 31 июля 1991 года в Москве в ходе встречи на высшем уровне президентов СССР и США Михаила Горбачева и Джорджа Буша и вступил в силу 5 декабря 1994 года. </a:t>
            </a:r>
            <a:br>
              <a:rPr lang="ru-RU" sz="2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63049" y="5327876"/>
            <a:ext cx="8569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ru-RU" sz="2000" dirty="0"/>
              <a:t>Договор между Россией и США о дальнейшем сокращении и ограничении стратегических наступательных вооружений (Договор СНВ-2) был подписан президентами России и США 3 января 1993 года в Москве.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4723955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7B891748-DE5C-4ACE-85A9-518A8809750F_cx0_cy0_cw0_w800_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811713" cy="2706687"/>
          </a:xfrm>
          <a:prstGeom prst="rect">
            <a:avLst/>
          </a:prstGeom>
          <a:noFill/>
        </p:spPr>
      </p:pic>
      <p:pic>
        <p:nvPicPr>
          <p:cNvPr id="27653" name="Picture 5" descr="634905878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068960"/>
            <a:ext cx="5616575" cy="3556000"/>
          </a:xfrm>
          <a:prstGeom prst="rect">
            <a:avLst/>
          </a:prstGeom>
          <a:noFill/>
        </p:spPr>
      </p:pic>
      <p:pic>
        <p:nvPicPr>
          <p:cNvPr id="27654" name="Picture 6" descr="RPPFKopA_Titu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620713"/>
            <a:ext cx="3746500" cy="224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67400" y="5733256"/>
            <a:ext cx="3344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Землетрясение в Армении</a:t>
            </a:r>
          </a:p>
          <a:p>
            <a:r>
              <a:rPr lang="ru-RU" b="1" i="1" dirty="0" smtClean="0"/>
              <a:t>7 декабря 1988г.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hernobyl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709" y="260648"/>
            <a:ext cx="8348457" cy="554461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5576" y="5949280"/>
            <a:ext cx="587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Авария на Чернобыльской АЭС 26 апреля 1986 г.</a:t>
            </a:r>
            <a:endParaRPr lang="ru-RU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1" y="157376"/>
            <a:ext cx="2566983" cy="26462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00"/>
            <a:ext cx="3653126" cy="2753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9" y="2926690"/>
            <a:ext cx="3598816" cy="1981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71976"/>
            <a:ext cx="3802632" cy="2847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1" y="5031618"/>
            <a:ext cx="2853282" cy="17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6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hool\Uroki\Картинки\ГО\Собака спаса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04813"/>
            <a:ext cx="21701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Shool\Uroki\Картинки\ГО\s01_2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188640"/>
            <a:ext cx="302418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G:\Shool\Uroki\Картинки\ГО\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5" y="2759346"/>
            <a:ext cx="3482565" cy="261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G:\Shool\Uroki\Картинки\ГО\avaria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7167" y="2794410"/>
            <a:ext cx="3605992" cy="245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G:\Shool\Uroki\Картинки\ГО\1456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258" y="188640"/>
            <a:ext cx="31146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1711" y="5513354"/>
            <a:ext cx="8844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В</a:t>
            </a:r>
            <a:r>
              <a:rPr lang="ru-RU" sz="1600" dirty="0" smtClean="0">
                <a:latin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</a:rPr>
              <a:t>1990 году указом президиума Верховного Совета РСФСР от 17 июля было принято решение об образовании Российского корпуса спасателей. А уже спустя 4 месяца, 27 декабря 1990 года решение вступило в силу. Именно поэтому </a:t>
            </a:r>
            <a:r>
              <a:rPr lang="ru-RU" sz="1600" u="sng" dirty="0">
                <a:latin typeface="Arial" panose="020B0604020202020204" pitchFamily="34" charset="0"/>
              </a:rPr>
              <a:t>27 декабря – это официальная дата основания МЧС, к которой и приурочен праздник День спасателя</a:t>
            </a:r>
            <a:r>
              <a:rPr lang="ru-RU" sz="1600" dirty="0">
                <a:latin typeface="Arial" panose="020B0604020202020204" pitchFamily="34" charset="0"/>
              </a:rPr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332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Единая государственная система предупреждения и ликвидации ЧС (РСЧС)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создания РСЧС: объединить усилия органов государственного управления всех уровней, подчиненных им сил и средств для предупреждения и ликвидации ЧС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государственная система предупреждения и ликвидации ЧС (РСЧС)</dc:title>
  <dc:creator>1</dc:creator>
  <cp:lastModifiedBy>Lenovo</cp:lastModifiedBy>
  <cp:revision>23</cp:revision>
  <dcterms:created xsi:type="dcterms:W3CDTF">2010-09-05T11:05:45Z</dcterms:created>
  <dcterms:modified xsi:type="dcterms:W3CDTF">2017-11-05T13:43:02Z</dcterms:modified>
</cp:coreProperties>
</file>